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5" r:id="rId10"/>
  </p:sldIdLst>
  <p:sldSz cx="14630400" cy="8229600"/>
  <p:notesSz cx="8229600" cy="14630400"/>
  <p:embeddedFontLst>
    <p:embeddedFont>
      <p:font typeface="Brygada 1918" panose="020B0604020202020204" charset="0"/>
      <p:regular r:id="rId12"/>
    </p:embeddedFont>
    <p:embeddedFont>
      <p:font typeface="Brygada 1918 Semi Bold" panose="020B0604020202020204" charset="0"/>
      <p:regular r:id="rId13"/>
    </p:embeddedFont>
    <p:embeddedFont>
      <p:font typeface="Calibri" panose="020F0502020204030204" pitchFamily="34" charset="0"/>
      <p:regular r:id="rId14"/>
      <p:bold r:id="rId15"/>
      <p:italic r:id="rId16"/>
      <p:boldItalic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EB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71" d="100"/>
          <a:sy n="71" d="100"/>
        </p:scale>
        <p:origin x="56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74924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sv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87297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Customer Shopping Behavior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63069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Uncovering insights from transactional data to guide strategic business decisions.</a:t>
            </a:r>
            <a:endParaRPr lang="en-US" sz="175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2E8F9E8-5F7B-4906-80C3-0EFFC8A6A61F}"/>
              </a:ext>
            </a:extLst>
          </p:cNvPr>
          <p:cNvSpPr/>
          <p:nvPr/>
        </p:nvSpPr>
        <p:spPr>
          <a:xfrm>
            <a:off x="12855388" y="7767021"/>
            <a:ext cx="1667436" cy="387275"/>
          </a:xfrm>
          <a:prstGeom prst="rect">
            <a:avLst/>
          </a:prstGeom>
          <a:solidFill>
            <a:srgbClr val="F6EBD4"/>
          </a:solidFill>
          <a:ln>
            <a:solidFill>
              <a:srgbClr val="F6EB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n>
                <a:solidFill>
                  <a:schemeClr val="accent4">
                    <a:lumMod val="20000"/>
                    <a:lumOff val="80000"/>
                  </a:schemeClr>
                </a:solidFill>
              </a:ln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31159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Project Overview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360533"/>
            <a:ext cx="7556421" cy="1367909"/>
          </a:xfrm>
          <a:prstGeom prst="roundRect">
            <a:avLst>
              <a:gd name="adj" fmla="val 10695"/>
            </a:avLst>
          </a:prstGeom>
          <a:solidFill>
            <a:srgbClr val="F6EBD4"/>
          </a:solidFill>
          <a:ln w="30480">
            <a:solidFill>
              <a:srgbClr val="626C3B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249710" y="2360533"/>
            <a:ext cx="121920" cy="1367909"/>
          </a:xfrm>
          <a:prstGeom prst="roundRect">
            <a:avLst>
              <a:gd name="adj" fmla="val 279070"/>
            </a:avLst>
          </a:prstGeom>
          <a:solidFill>
            <a:srgbClr val="626C3B"/>
          </a:solidFill>
          <a:ln/>
        </p:spPr>
      </p:sp>
      <p:sp>
        <p:nvSpPr>
          <p:cNvPr id="6" name="Text 3"/>
          <p:cNvSpPr/>
          <p:nvPr/>
        </p:nvSpPr>
        <p:spPr>
          <a:xfrm>
            <a:off x="6628924" y="26178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Data Source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6628924" y="3108246"/>
            <a:ext cx="69503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3,900 purchases across categories.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6280190" y="3955256"/>
            <a:ext cx="7556421" cy="1367909"/>
          </a:xfrm>
          <a:prstGeom prst="roundRect">
            <a:avLst>
              <a:gd name="adj" fmla="val 10695"/>
            </a:avLst>
          </a:prstGeom>
          <a:solidFill>
            <a:srgbClr val="F6EBD4"/>
          </a:solidFill>
          <a:ln w="30480">
            <a:solidFill>
              <a:srgbClr val="83792E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6249710" y="3955256"/>
            <a:ext cx="121920" cy="1367909"/>
          </a:xfrm>
          <a:prstGeom prst="roundRect">
            <a:avLst>
              <a:gd name="adj" fmla="val 279070"/>
            </a:avLst>
          </a:prstGeom>
          <a:solidFill>
            <a:srgbClr val="83792E"/>
          </a:solidFill>
          <a:ln/>
        </p:spPr>
      </p:sp>
      <p:sp>
        <p:nvSpPr>
          <p:cNvPr id="10" name="Text 7"/>
          <p:cNvSpPr/>
          <p:nvPr/>
        </p:nvSpPr>
        <p:spPr>
          <a:xfrm>
            <a:off x="6628924" y="421255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Goal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6628924" y="4702969"/>
            <a:ext cx="69503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Uncover spending patterns, segments, preferences, subscriptions.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6280190" y="5549979"/>
            <a:ext cx="7556421" cy="1367909"/>
          </a:xfrm>
          <a:prstGeom prst="roundRect">
            <a:avLst>
              <a:gd name="adj" fmla="val 10695"/>
            </a:avLst>
          </a:prstGeom>
          <a:solidFill>
            <a:srgbClr val="F6EBD4"/>
          </a:solidFill>
          <a:ln w="30480">
            <a:solidFill>
              <a:srgbClr val="E8AF3B"/>
            </a:solidFill>
            <a:prstDash val="solid"/>
          </a:ln>
        </p:spPr>
      </p:sp>
      <p:sp>
        <p:nvSpPr>
          <p:cNvPr id="13" name="Shape 10"/>
          <p:cNvSpPr/>
          <p:nvPr/>
        </p:nvSpPr>
        <p:spPr>
          <a:xfrm>
            <a:off x="6249710" y="5549979"/>
            <a:ext cx="121920" cy="1367909"/>
          </a:xfrm>
          <a:prstGeom prst="roundRect">
            <a:avLst>
              <a:gd name="adj" fmla="val 279070"/>
            </a:avLst>
          </a:prstGeom>
          <a:solidFill>
            <a:srgbClr val="E8AF3B"/>
          </a:solidFill>
          <a:ln/>
        </p:spPr>
      </p:sp>
      <p:sp>
        <p:nvSpPr>
          <p:cNvPr id="14" name="Text 11"/>
          <p:cNvSpPr/>
          <p:nvPr/>
        </p:nvSpPr>
        <p:spPr>
          <a:xfrm>
            <a:off x="6628924" y="580727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Impact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6628924" y="6297692"/>
            <a:ext cx="69503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Guide strategic business decisions.</a:t>
            </a:r>
            <a:endParaRPr lang="en-US" sz="175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1C69AA9-E32B-47A8-8A76-47368639F83D}"/>
              </a:ext>
            </a:extLst>
          </p:cNvPr>
          <p:cNvSpPr/>
          <p:nvPr/>
        </p:nvSpPr>
        <p:spPr>
          <a:xfrm>
            <a:off x="12855388" y="7767021"/>
            <a:ext cx="1667436" cy="387275"/>
          </a:xfrm>
          <a:prstGeom prst="rect">
            <a:avLst/>
          </a:prstGeom>
          <a:solidFill>
            <a:srgbClr val="F6EBD4"/>
          </a:solidFill>
          <a:ln>
            <a:solidFill>
              <a:srgbClr val="F6EB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n>
                <a:solidFill>
                  <a:schemeClr val="accent4">
                    <a:lumMod val="20000"/>
                    <a:lumOff val="80000"/>
                  </a:schemeClr>
                </a:solidFill>
              </a:ln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95964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Dataset Summary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2121932"/>
            <a:ext cx="3636407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3.9K</a:t>
            </a:r>
            <a:endParaRPr lang="en-US" sz="5850" dirty="0"/>
          </a:p>
        </p:txBody>
      </p:sp>
      <p:sp>
        <p:nvSpPr>
          <p:cNvPr id="5" name="Text 2"/>
          <p:cNvSpPr/>
          <p:nvPr/>
        </p:nvSpPr>
        <p:spPr>
          <a:xfrm>
            <a:off x="6680716" y="315372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Rows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280190" y="3644146"/>
            <a:ext cx="36364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Total purchases analyzed.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10200084" y="2121932"/>
            <a:ext cx="3636526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18</a:t>
            </a:r>
            <a:endParaRPr lang="en-US" sz="5850" dirty="0"/>
          </a:p>
        </p:txBody>
      </p:sp>
      <p:sp>
        <p:nvSpPr>
          <p:cNvPr id="8" name="Text 5"/>
          <p:cNvSpPr/>
          <p:nvPr/>
        </p:nvSpPr>
        <p:spPr>
          <a:xfrm>
            <a:off x="10600730" y="315372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Columns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200084" y="3644146"/>
            <a:ext cx="363652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Key features for analysis.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6280190" y="434721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Key Features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6280190" y="5041702"/>
            <a:ext cx="7556421" cy="1451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Customer demographics (Age, Gender, Location, Subscription)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Purchase details (Item, Category, Amount, Season, Size, Color)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Shopping behavior (Discount, Promo, Previous Purchases, Frequency, Review, Shipping)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6280190" y="6748551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Missing Data: 37 values in Review Rating.</a:t>
            </a:r>
            <a:endParaRPr lang="en-US" sz="175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E225715-31F9-401F-BF50-5595943B054C}"/>
              </a:ext>
            </a:extLst>
          </p:cNvPr>
          <p:cNvSpPr/>
          <p:nvPr/>
        </p:nvSpPr>
        <p:spPr>
          <a:xfrm>
            <a:off x="12855388" y="7777779"/>
            <a:ext cx="1667436" cy="387275"/>
          </a:xfrm>
          <a:prstGeom prst="rect">
            <a:avLst/>
          </a:prstGeom>
          <a:solidFill>
            <a:srgbClr val="F6EBD4"/>
          </a:solidFill>
          <a:ln>
            <a:solidFill>
              <a:srgbClr val="F6EB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n>
                <a:solidFill>
                  <a:schemeClr val="accent4">
                    <a:lumMod val="20000"/>
                    <a:lumOff val="80000"/>
                  </a:schemeClr>
                </a:solidFill>
              </a:ln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03565"/>
            <a:ext cx="930473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Exploratory Data Analysis (Python)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3852" y="2065973"/>
            <a:ext cx="10142696" cy="4642009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91188" y="3224958"/>
            <a:ext cx="652132" cy="65213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0010178" y="5422237"/>
            <a:ext cx="1904228" cy="7336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3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Feature Engineering</a:t>
            </a:r>
            <a:endParaRPr lang="en-US" sz="2300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203771" y="3226180"/>
            <a:ext cx="652132" cy="652133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7610329" y="5422237"/>
            <a:ext cx="1904228" cy="7336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3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Data Cleaning</a:t>
            </a:r>
            <a:endParaRPr lang="en-US" sz="2300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16964" y="3226180"/>
            <a:ext cx="652133" cy="652133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5223523" y="5422237"/>
            <a:ext cx="1904228" cy="7336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3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Initial Exploration</a:t>
            </a:r>
            <a:endParaRPr lang="en-US" sz="2300" dirty="0"/>
          </a:p>
        </p:txBody>
      </p:sp>
      <p:pic>
        <p:nvPicPr>
          <p:cNvPr id="10" name="Image 4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417115" y="3226180"/>
            <a:ext cx="652133" cy="652133"/>
          </a:xfrm>
          <a:prstGeom prst="rect">
            <a:avLst/>
          </a:prstGeom>
        </p:spPr>
      </p:pic>
      <p:sp>
        <p:nvSpPr>
          <p:cNvPr id="11" name="Text 4"/>
          <p:cNvSpPr/>
          <p:nvPr/>
        </p:nvSpPr>
        <p:spPr>
          <a:xfrm>
            <a:off x="2784546" y="5605650"/>
            <a:ext cx="1904228" cy="366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3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Data Loading</a:t>
            </a:r>
            <a:endParaRPr lang="en-US" sz="2300" dirty="0"/>
          </a:p>
        </p:txBody>
      </p:sp>
      <p:sp>
        <p:nvSpPr>
          <p:cNvPr id="12" name="Text 5"/>
          <p:cNvSpPr/>
          <p:nvPr/>
        </p:nvSpPr>
        <p:spPr>
          <a:xfrm>
            <a:off x="793790" y="696313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Data preparation and cleaning were crucial steps for accurate insights.</a:t>
            </a:r>
            <a:endParaRPr lang="en-US" sz="175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1EE4A22-C7A1-4279-94CB-D632A8ABC99D}"/>
              </a:ext>
            </a:extLst>
          </p:cNvPr>
          <p:cNvSpPr/>
          <p:nvPr/>
        </p:nvSpPr>
        <p:spPr>
          <a:xfrm>
            <a:off x="12855388" y="7767021"/>
            <a:ext cx="1667436" cy="387275"/>
          </a:xfrm>
          <a:prstGeom prst="rect">
            <a:avLst/>
          </a:prstGeom>
          <a:solidFill>
            <a:srgbClr val="F6EBD4"/>
          </a:solidFill>
          <a:ln>
            <a:solidFill>
              <a:srgbClr val="F6EB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n>
                <a:solidFill>
                  <a:schemeClr val="accent4">
                    <a:lumMod val="20000"/>
                    <a:lumOff val="80000"/>
                  </a:schemeClr>
                </a:solidFill>
              </a:ln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32087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Data Analysis (SQL) - Key Findings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3054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Revenue by Gender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6280190" y="3886557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Female: $75,191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4453533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Male: $157,890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280190" y="5043249"/>
            <a:ext cx="350150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High-Spending Discount Users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6280190" y="5661651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839 customers spent above average with discounts.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10342721" y="3305413"/>
            <a:ext cx="330553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Top 5 Products by Rating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10342721" y="3886557"/>
            <a:ext cx="3501509" cy="18146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Gloves: 3.86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Sandals: 3.84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Boots: 3.82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Hat: 3.80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Skirt: 3.78</a:t>
            </a:r>
            <a:endParaRPr lang="en-US" sz="175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1D79354-2A6E-4D1E-B842-7ED5C84AE370}"/>
              </a:ext>
            </a:extLst>
          </p:cNvPr>
          <p:cNvSpPr/>
          <p:nvPr/>
        </p:nvSpPr>
        <p:spPr>
          <a:xfrm>
            <a:off x="12855388" y="7767021"/>
            <a:ext cx="1667436" cy="387275"/>
          </a:xfrm>
          <a:prstGeom prst="rect">
            <a:avLst/>
          </a:prstGeom>
          <a:solidFill>
            <a:srgbClr val="F6EBD4"/>
          </a:solidFill>
          <a:ln>
            <a:solidFill>
              <a:srgbClr val="F6EB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n>
                <a:solidFill>
                  <a:schemeClr val="accent4">
                    <a:lumMod val="20000"/>
                    <a:lumOff val="80000"/>
                  </a:schemeClr>
                </a:solidFill>
              </a:ln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97692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798808"/>
            <a:ext cx="891063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Shipping &amp; Subscription Insights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5074563"/>
            <a:ext cx="363081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Shipping Type Comparison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565570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Standard: $58.46 avg. purchase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622268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Express: $60.48 avg. purchase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599521" y="5074563"/>
            <a:ext cx="433054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Subscribers vs. Non-Subscribers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7599521" y="5655707"/>
            <a:ext cx="6244709" cy="1451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Subscribers: 1,053 customers, $59.49 avg. spend, $62,645 total revenue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Non-Subscribers: 2,847 customers, $59.87 avg. spend, $170,436 total revenue</a:t>
            </a:r>
            <a:endParaRPr lang="en-US" sz="175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963410E-90C1-4579-A195-5A2133A1D277}"/>
              </a:ext>
            </a:extLst>
          </p:cNvPr>
          <p:cNvSpPr/>
          <p:nvPr/>
        </p:nvSpPr>
        <p:spPr>
          <a:xfrm>
            <a:off x="12855388" y="7767021"/>
            <a:ext cx="1667436" cy="387275"/>
          </a:xfrm>
          <a:prstGeom prst="rect">
            <a:avLst/>
          </a:prstGeom>
          <a:solidFill>
            <a:srgbClr val="F6EBD4"/>
          </a:solidFill>
          <a:ln>
            <a:solidFill>
              <a:srgbClr val="F6EB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n>
                <a:solidFill>
                  <a:schemeClr val="accent4">
                    <a:lumMod val="20000"/>
                    <a:lumOff val="80000"/>
                  </a:schemeClr>
                </a:solidFill>
              </a:ln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40743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Product &amp; Age Group Revenue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391972"/>
            <a:ext cx="350150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Top 3 Products per Category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6280190" y="4327446"/>
            <a:ext cx="3501509" cy="21775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Accessories: Jewelry, Sunglasses, Belt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Clothing: Blouse, Pants, Shirt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Footwear: Sandals, Shoes, Sneakers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Outerwear: Jacket, Coat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10342721" y="3391972"/>
            <a:ext cx="299239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Revenue by Age Group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342721" y="3973116"/>
            <a:ext cx="3501509" cy="1451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Young Adult: $62,143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Middle-aged: $59,197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Adult: $55,978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Senior: $55,763</a:t>
            </a:r>
            <a:endParaRPr lang="en-US" sz="175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7F52BEA-5BF2-45DD-ABDD-1596F977D810}"/>
              </a:ext>
            </a:extLst>
          </p:cNvPr>
          <p:cNvSpPr/>
          <p:nvPr/>
        </p:nvSpPr>
        <p:spPr>
          <a:xfrm>
            <a:off x="12855388" y="7767021"/>
            <a:ext cx="1667436" cy="387275"/>
          </a:xfrm>
          <a:prstGeom prst="rect">
            <a:avLst/>
          </a:prstGeom>
          <a:solidFill>
            <a:srgbClr val="F6EBD4"/>
          </a:solidFill>
          <a:ln>
            <a:solidFill>
              <a:srgbClr val="F6EB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n>
                <a:solidFill>
                  <a:schemeClr val="accent4">
                    <a:lumMod val="20000"/>
                    <a:lumOff val="80000"/>
                  </a:schemeClr>
                </a:solidFill>
              </a:ln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746428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937790" y="2872978"/>
            <a:ext cx="3898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Dashboard in Power BI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9937790" y="4630698"/>
            <a:ext cx="3898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Interactive dashboard for visual insights into customer behavior.</a:t>
            </a:r>
            <a:endParaRPr lang="en-US" sz="175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C3F874F-CC82-4670-AD9C-6FA6F3857588}"/>
              </a:ext>
            </a:extLst>
          </p:cNvPr>
          <p:cNvSpPr/>
          <p:nvPr/>
        </p:nvSpPr>
        <p:spPr>
          <a:xfrm>
            <a:off x="12855388" y="7767021"/>
            <a:ext cx="1667436" cy="387275"/>
          </a:xfrm>
          <a:prstGeom prst="rect">
            <a:avLst/>
          </a:prstGeom>
          <a:solidFill>
            <a:srgbClr val="F6EBD4"/>
          </a:solidFill>
          <a:ln>
            <a:solidFill>
              <a:srgbClr val="F6EB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n>
                <a:solidFill>
                  <a:schemeClr val="accent4">
                    <a:lumMod val="20000"/>
                    <a:lumOff val="80000"/>
                  </a:schemeClr>
                </a:solidFill>
              </a:ln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E96442F-EBE4-4DAC-8A45-5A8BFC4220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843247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97692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572351"/>
            <a:ext cx="757035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Business Recommendations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4621292"/>
            <a:ext cx="6407944" cy="1322189"/>
          </a:xfrm>
          <a:prstGeom prst="roundRect">
            <a:avLst>
              <a:gd name="adj" fmla="val 25733"/>
            </a:avLst>
          </a:prstGeom>
          <a:solidFill>
            <a:srgbClr val="626C3B"/>
          </a:solidFill>
          <a:ln w="7620">
            <a:solidFill>
              <a:srgbClr val="7B8554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8224" y="485572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Boost Subscriptions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8224" y="5346144"/>
            <a:ext cx="5939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Promote exclusive benefits.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428548" y="4621292"/>
            <a:ext cx="6408063" cy="1322189"/>
          </a:xfrm>
          <a:prstGeom prst="roundRect">
            <a:avLst>
              <a:gd name="adj" fmla="val 25733"/>
            </a:avLst>
          </a:prstGeom>
          <a:solidFill>
            <a:srgbClr val="83792E"/>
          </a:solidFill>
          <a:ln w="7620">
            <a:solidFill>
              <a:srgbClr val="9C9247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7662982" y="485572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Customer Loyalty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662982" y="5346144"/>
            <a:ext cx="59391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Reward repeat buyers.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6170295"/>
            <a:ext cx="6407944" cy="1322189"/>
          </a:xfrm>
          <a:prstGeom prst="roundRect">
            <a:avLst>
              <a:gd name="adj" fmla="val 25733"/>
            </a:avLst>
          </a:prstGeom>
          <a:solidFill>
            <a:srgbClr val="E8AF3B"/>
          </a:solidFill>
          <a:ln w="7620">
            <a:solidFill>
              <a:srgbClr val="CE9521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28224" y="6404729"/>
            <a:ext cx="307145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Review Discount Policy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8224" y="6895148"/>
            <a:ext cx="5939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Balance sales with margin.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7428548" y="6170295"/>
            <a:ext cx="6408063" cy="1322189"/>
          </a:xfrm>
          <a:prstGeom prst="roundRect">
            <a:avLst>
              <a:gd name="adj" fmla="val 25733"/>
            </a:avLst>
          </a:prstGeom>
          <a:solidFill>
            <a:srgbClr val="CC914D"/>
          </a:solidFill>
          <a:ln w="7620">
            <a:solidFill>
              <a:srgbClr val="B27733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7662982" y="64047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Targeted Marketing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662982" y="6895148"/>
            <a:ext cx="59391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Focus on high-revenue groups.</a:t>
            </a:r>
            <a:endParaRPr lang="en-US" sz="175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BEFB677-D222-46E7-8CA0-CA88636FE2D3}"/>
              </a:ext>
            </a:extLst>
          </p:cNvPr>
          <p:cNvSpPr/>
          <p:nvPr/>
        </p:nvSpPr>
        <p:spPr>
          <a:xfrm>
            <a:off x="12855388" y="7767021"/>
            <a:ext cx="1667436" cy="387275"/>
          </a:xfrm>
          <a:prstGeom prst="rect">
            <a:avLst/>
          </a:prstGeom>
          <a:solidFill>
            <a:srgbClr val="F6EBD4"/>
          </a:solidFill>
          <a:ln>
            <a:solidFill>
              <a:srgbClr val="F6EB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n>
                <a:solidFill>
                  <a:schemeClr val="accent4">
                    <a:lumMod val="20000"/>
                    <a:lumOff val="80000"/>
                  </a:schemeClr>
                </a:solidFill>
              </a:ln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347</Words>
  <Application>Microsoft Office PowerPoint</Application>
  <PresentationFormat>Custom</PresentationFormat>
  <Paragraphs>77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Brygada 1918 Semi Bold</vt:lpstr>
      <vt:lpstr>Calibri</vt:lpstr>
      <vt:lpstr>Brygada 1918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lastModifiedBy>HP</cp:lastModifiedBy>
  <cp:revision>4</cp:revision>
  <dcterms:created xsi:type="dcterms:W3CDTF">2026-02-06T10:45:24Z</dcterms:created>
  <dcterms:modified xsi:type="dcterms:W3CDTF">2026-02-07T06:48:44Z</dcterms:modified>
</cp:coreProperties>
</file>